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D0A"/>
    <a:srgbClr val="30CC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75"/>
      <c:rotY val="70"/>
      <c:perspective val="130"/>
    </c:view3D>
    <c:plotArea>
      <c:layout>
        <c:manualLayout>
          <c:layoutTarget val="inner"/>
          <c:xMode val="edge"/>
          <c:yMode val="edge"/>
          <c:x val="7.6388888888888923E-2"/>
          <c:y val="5.1587301587301584E-2"/>
          <c:w val="0.92361111111111149"/>
          <c:h val="0.876984126984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>
                  <a:shade val="50000"/>
                </a:schemeClr>
              </a:solidFill>
            </a:ln>
          </c:spPr>
          <c:explosion val="15"/>
          <c:dPt>
            <c:idx val="0"/>
            <c:explosion val="5"/>
            <c:spPr>
              <a:solidFill>
                <a:srgbClr val="30CCDC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Городская местность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61.5</c:v>
                </c:pt>
                <c:pt idx="1">
                  <c:v>38.5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75"/>
      <c:rotY val="75"/>
      <c:perspective val="130"/>
    </c:view3D>
    <c:plotArea>
      <c:layout>
        <c:manualLayout>
          <c:layoutTarget val="inner"/>
          <c:xMode val="edge"/>
          <c:yMode val="edge"/>
          <c:x val="7.6388888888888895E-2"/>
          <c:y val="5.1587301587301577E-2"/>
          <c:w val="0.9236111111111116"/>
          <c:h val="0.876984126984127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>
                  <a:shade val="50000"/>
                </a:schemeClr>
              </a:solidFill>
            </a:ln>
          </c:spPr>
          <c:explosion val="15"/>
          <c:dPt>
            <c:idx val="0"/>
            <c:explosion val="5"/>
            <c:spPr>
              <a:solidFill>
                <a:srgbClr val="30CCDC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Городская местность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57.5</c:v>
                </c:pt>
                <c:pt idx="1">
                  <c:v>42.5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75"/>
      <c:rotY val="75"/>
      <c:perspective val="130"/>
    </c:view3D>
    <c:plotArea>
      <c:layout>
        <c:manualLayout>
          <c:layoutTarget val="inner"/>
          <c:xMode val="edge"/>
          <c:yMode val="edge"/>
          <c:x val="7.6388888888888895E-2"/>
          <c:y val="5.1587301587301577E-2"/>
          <c:w val="0.9236111111111116"/>
          <c:h val="0.87698412698412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>
                  <a:shade val="50000"/>
                </a:schemeClr>
              </a:solidFill>
            </a:ln>
          </c:spPr>
          <c:explosion val="15"/>
          <c:dPt>
            <c:idx val="0"/>
            <c:explosion val="5"/>
            <c:spPr>
              <a:solidFill>
                <a:srgbClr val="30CCDC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1"/>
            <c:spPr>
              <a:solidFill>
                <a:srgbClr val="C02D0A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Городская местность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57.5</c:v>
                </c:pt>
                <c:pt idx="1">
                  <c:v>42.5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rotX val="75"/>
      <c:rotY val="75"/>
      <c:perspective val="130"/>
    </c:view3D>
    <c:plotArea>
      <c:layout>
        <c:manualLayout>
          <c:layoutTarget val="inner"/>
          <c:xMode val="edge"/>
          <c:yMode val="edge"/>
          <c:x val="7.6388855344575235E-2"/>
          <c:y val="5.1587469813295601E-2"/>
          <c:w val="0.9236111111111116"/>
          <c:h val="0.876984126984127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>
                  <a:shade val="50000"/>
                </a:schemeClr>
              </a:solidFill>
            </a:ln>
          </c:spPr>
          <c:dPt>
            <c:idx val="0"/>
            <c:spPr>
              <a:solidFill>
                <a:srgbClr val="30CCDC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1"/>
            <c:spPr>
              <a:solidFill>
                <a:schemeClr val="accent3"/>
              </a:solidFill>
              <a:ln>
                <a:solidFill>
                  <a:schemeClr val="accent1">
                    <a:shade val="50000"/>
                  </a:schemeClr>
                </a:solidFill>
              </a:ln>
            </c:spPr>
          </c:dPt>
          <c:dPt>
            <c:idx val="3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cat>
            <c:strRef>
              <c:f>Лист1!$A$2:$A$6</c:f>
              <c:strCache>
                <c:ptCount val="5"/>
                <c:pt idx="0">
                  <c:v>первые</c:v>
                </c:pt>
                <c:pt idx="1">
                  <c:v>вторые</c:v>
                </c:pt>
                <c:pt idx="2">
                  <c:v>третьи</c:v>
                </c:pt>
                <c:pt idx="3">
                  <c:v>четвертые</c:v>
                </c:pt>
                <c:pt idx="4">
                  <c:v>пятые и более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35.5</c:v>
                </c:pt>
                <c:pt idx="1">
                  <c:v>36.5</c:v>
                </c:pt>
                <c:pt idx="2">
                  <c:v>18.8</c:v>
                </c:pt>
                <c:pt idx="3">
                  <c:v>5.8</c:v>
                </c:pt>
                <c:pt idx="4">
                  <c:v>3.6</c:v>
                </c:pt>
              </c:numCache>
            </c:numRef>
          </c:val>
        </c:ser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79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860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32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4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41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7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2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70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0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9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617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0231-C576-429B-A13D-CFB7159F7736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A77C-4A27-4CA1-8220-10E3BBF215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094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2" t="2011" r="3269" b="85332"/>
          <a:stretch/>
        </p:blipFill>
        <p:spPr bwMode="auto">
          <a:xfrm>
            <a:off x="0" y="-1"/>
            <a:ext cx="9144000" cy="10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/>
          <p:nvPr/>
        </p:nvGraphicFramePr>
        <p:xfrm>
          <a:off x="-756592" y="1412776"/>
          <a:ext cx="3463280" cy="22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1268760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170080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38,5%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25649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61,5%</a:t>
            </a:r>
            <a:endParaRPr lang="ru-RU" b="1" i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91680" y="1916832"/>
            <a:ext cx="1008112" cy="0"/>
          </a:xfrm>
          <a:prstGeom prst="straightConnector1">
            <a:avLst/>
          </a:prstGeom>
          <a:ln w="2222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91680" y="2420888"/>
            <a:ext cx="936104" cy="0"/>
          </a:xfrm>
          <a:prstGeom prst="straightConnector1">
            <a:avLst/>
          </a:prstGeom>
          <a:ln w="2222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1772816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5202             Сельская местность             8906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90872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0CCDC"/>
                </a:solidFill>
              </a:rPr>
              <a:t>2019 год</a:t>
            </a:r>
            <a:endParaRPr lang="ru-RU" b="1" dirty="0">
              <a:solidFill>
                <a:srgbClr val="30CCD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05273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Число браков - 13506</a:t>
            </a:r>
            <a:endParaRPr lang="ru-RU" b="1" i="1" dirty="0">
              <a:solidFill>
                <a:srgbClr val="FFC000"/>
              </a:solidFill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084168" y="1412776"/>
          <a:ext cx="3463280" cy="22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08104" y="105273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</a:rPr>
              <a:t>Число родившихся - 21085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170080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42,5%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328" y="256490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57,5%</a:t>
            </a:r>
            <a:endParaRPr lang="ru-RU" b="1" i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156176" y="1916832"/>
            <a:ext cx="1152128" cy="0"/>
          </a:xfrm>
          <a:prstGeom prst="straightConnector1">
            <a:avLst/>
          </a:prstGeom>
          <a:ln w="2222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28184" y="2420888"/>
            <a:ext cx="1080120" cy="0"/>
          </a:xfrm>
          <a:prstGeom prst="straightConnector1">
            <a:avLst/>
          </a:prstGeom>
          <a:ln w="2222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D:\2020\день семьи\дв.jpg"/>
          <p:cNvPicPr>
            <a:picLocks noChangeAspect="1" noChangeArrowheads="1"/>
          </p:cNvPicPr>
          <p:nvPr/>
        </p:nvPicPr>
        <p:blipFill>
          <a:blip r:embed="rId5" cstate="print"/>
          <a:srcRect l="9026" t="8493" r="12348" b="11813"/>
          <a:stretch>
            <a:fillRect/>
          </a:stretch>
        </p:blipFill>
        <p:spPr bwMode="auto">
          <a:xfrm>
            <a:off x="6444208" y="5301208"/>
            <a:ext cx="745583" cy="504056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/>
          <a:srcRect l="14573" t="13715" r="45138" b="37519"/>
          <a:stretch>
            <a:fillRect/>
          </a:stretch>
        </p:blipFill>
        <p:spPr bwMode="auto">
          <a:xfrm>
            <a:off x="8244408" y="5301208"/>
            <a:ext cx="762835" cy="51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164288" y="5301208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284 двойни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6296" y="551723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4 тройни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6084168" y="3284984"/>
          <a:ext cx="3463280" cy="22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596336" y="357301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48,4%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6336" y="49411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51,6%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24328" y="3861048"/>
            <a:ext cx="812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девочек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2320" y="4437112"/>
            <a:ext cx="1008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мальчиков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9752" y="227687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83047             Городская местность           12125</a:t>
            </a:r>
            <a:endParaRPr lang="ru-RU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3059832" y="3284984"/>
          <a:ext cx="331236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87824" y="2996952"/>
            <a:ext cx="355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Дети по очередности рождения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60032" y="450912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Первые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5,3%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9912" y="4221088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Вторые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36,5%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9992" y="3501008"/>
            <a:ext cx="77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Третьи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18,8%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580112" y="3717032"/>
            <a:ext cx="720080" cy="0"/>
          </a:xfrm>
          <a:prstGeom prst="straightConnector1">
            <a:avLst/>
          </a:prstGeom>
          <a:ln w="2222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868144" y="4077072"/>
            <a:ext cx="432048" cy="0"/>
          </a:xfrm>
          <a:prstGeom prst="straightConnector1">
            <a:avLst/>
          </a:prstGeom>
          <a:ln w="2222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12160" y="4077072"/>
            <a:ext cx="104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Пятые и </a:t>
            </a:r>
            <a:endParaRPr lang="ru-RU" sz="1400" b="1" i="1" dirty="0" smtClean="0">
              <a:solidFill>
                <a:schemeClr val="tx2"/>
              </a:solidFill>
            </a:endParaRPr>
          </a:p>
          <a:p>
            <a:r>
              <a:rPr lang="ru-RU" sz="1400" b="1" i="1" dirty="0" smtClean="0">
                <a:solidFill>
                  <a:schemeClr val="tx2"/>
                </a:solidFill>
              </a:rPr>
              <a:t>Более 3,6</a:t>
            </a:r>
            <a:r>
              <a:rPr lang="ru-RU" sz="1400" b="1" i="1" dirty="0" smtClean="0">
                <a:solidFill>
                  <a:schemeClr val="tx2"/>
                </a:solidFill>
              </a:rPr>
              <a:t>%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2160" y="33569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Четвертые</a:t>
            </a:r>
          </a:p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5,8%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51520" y="3645024"/>
          <a:ext cx="2808312" cy="218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Возраст,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мужчины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женщины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 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7,3%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20-29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46,1%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48,5%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30-39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30,7%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26,5%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40-49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11,8%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10,7%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50-59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5,7%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4,6%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60 и старше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4,0%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-108520" y="32849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Структура браков по полу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59832" y="2636912"/>
            <a:ext cx="2580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В браке рождено 77,1% детей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58052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Районы Алтайского края с коэффициентом рождаемости выше </a:t>
            </a:r>
            <a:r>
              <a:rPr lang="ru-RU" b="1" i="1" dirty="0" err="1" smtClean="0">
                <a:solidFill>
                  <a:srgbClr val="FFC000"/>
                </a:solidFill>
              </a:rPr>
              <a:t>среднекраевого</a:t>
            </a:r>
            <a:endParaRPr lang="ru-RU" sz="12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i="1" dirty="0" smtClean="0">
                <a:solidFill>
                  <a:schemeClr val="tx2"/>
                </a:solidFill>
              </a:rPr>
              <a:t>Третьяковский,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Косихинский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Чарышский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Табунский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Солтонский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Зональный, Смоленский, Немецкий, Алтайский,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Калманский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Советский,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Волчихинский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Баевский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Петропвловский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Змеиногорский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Красногорский,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Шелаболихинский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Алейский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Кытмановский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Хабарский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</a:t>
            </a:r>
            <a:r>
              <a:rPr lang="ru-RU" sz="1400" b="1" i="1" dirty="0" err="1" smtClean="0">
                <a:solidFill>
                  <a:schemeClr val="tx2"/>
                </a:solidFill>
              </a:rPr>
              <a:t>Залесовский</a:t>
            </a:r>
            <a:r>
              <a:rPr lang="ru-RU" sz="1400" b="1" i="1" dirty="0" smtClean="0">
                <a:solidFill>
                  <a:schemeClr val="tx2"/>
                </a:solidFill>
              </a:rPr>
              <a:t>, Михайловский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280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156</Words>
  <Application>Microsoft Office PowerPoint</Application>
  <PresentationFormat>Экран (4:3)</PresentationFormat>
  <Paragraphs>51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Светлана Александровна</dc:creator>
  <cp:lastModifiedBy>Администратор безопасности</cp:lastModifiedBy>
  <cp:revision>29</cp:revision>
  <dcterms:created xsi:type="dcterms:W3CDTF">2020-07-02T09:40:03Z</dcterms:created>
  <dcterms:modified xsi:type="dcterms:W3CDTF">2020-07-03T05:27:55Z</dcterms:modified>
</cp:coreProperties>
</file>